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2" r:id="rId3"/>
    <p:sldId id="263" r:id="rId4"/>
    <p:sldId id="264" r:id="rId5"/>
    <p:sldId id="265" r:id="rId6"/>
    <p:sldId id="266" r:id="rId7"/>
    <p:sldId id="267" r:id="rId8"/>
    <p:sldId id="258" r:id="rId9"/>
    <p:sldId id="259" r:id="rId10"/>
    <p:sldId id="261" r:id="rId11"/>
    <p:sldId id="271" r:id="rId12"/>
    <p:sldId id="274" r:id="rId13"/>
    <p:sldId id="275" r:id="rId14"/>
    <p:sldId id="283" r:id="rId15"/>
    <p:sldId id="279" r:id="rId16"/>
    <p:sldId id="280" r:id="rId17"/>
    <p:sldId id="281" r:id="rId18"/>
    <p:sldId id="284" r:id="rId19"/>
  </p:sldIdLst>
  <p:sldSz cx="9144000" cy="6858000" type="screen4x3"/>
  <p:notesSz cx="6877050" cy="10002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t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9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cslp:Downloads:Book1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esktop\Book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cslp:Downloads:Book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esktop\Book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esktop\Book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esktop\Book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esktop\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Year of Arrival in Australia - City of Sydney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Cantonese</c:v>
          </c:tx>
          <c:invertIfNegative val="0"/>
          <c:cat>
            <c:strRef>
              <c:f>Sheet1!$B$22:$H$22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Sheet1!$B$23:$H$23</c:f>
              <c:numCache>
                <c:formatCode>0.0%</c:formatCode>
                <c:ptCount val="7"/>
                <c:pt idx="0">
                  <c:v>0.01</c:v>
                </c:pt>
                <c:pt idx="1">
                  <c:v>1.7000000000000001E-2</c:v>
                </c:pt>
                <c:pt idx="2">
                  <c:v>0.09</c:v>
                </c:pt>
                <c:pt idx="3">
                  <c:v>0.2</c:v>
                </c:pt>
                <c:pt idx="4">
                  <c:v>0.19</c:v>
                </c:pt>
                <c:pt idx="5">
                  <c:v>0.32800000000000001</c:v>
                </c:pt>
                <c:pt idx="6">
                  <c:v>0.16400000000000001</c:v>
                </c:pt>
              </c:numCache>
            </c:numRef>
          </c:val>
        </c:ser>
        <c:ser>
          <c:idx val="1"/>
          <c:order val="1"/>
          <c:tx>
            <c:v>Thai</c:v>
          </c:tx>
          <c:invertIfNegative val="0"/>
          <c:cat>
            <c:strRef>
              <c:f>Sheet1!$B$22:$H$22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Sheet1!$B$24:$H$24</c:f>
              <c:numCache>
                <c:formatCode>0.0%</c:formatCode>
                <c:ptCount val="7"/>
                <c:pt idx="0">
                  <c:v>0</c:v>
                </c:pt>
                <c:pt idx="1">
                  <c:v>2E-3</c:v>
                </c:pt>
                <c:pt idx="2">
                  <c:v>5.0000000000000001E-3</c:v>
                </c:pt>
                <c:pt idx="3">
                  <c:v>3.3000000000000002E-2</c:v>
                </c:pt>
                <c:pt idx="4">
                  <c:v>0.114</c:v>
                </c:pt>
                <c:pt idx="5">
                  <c:v>0.79800000000000004</c:v>
                </c:pt>
                <c:pt idx="6">
                  <c:v>4.8000000000000001E-2</c:v>
                </c:pt>
              </c:numCache>
            </c:numRef>
          </c:val>
        </c:ser>
        <c:ser>
          <c:idx val="2"/>
          <c:order val="2"/>
          <c:tx>
            <c:v>Korean</c:v>
          </c:tx>
          <c:invertIfNegative val="0"/>
          <c:cat>
            <c:strRef>
              <c:f>Sheet1!$B$22:$H$22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Sheet1!$B$25:$H$25</c:f>
              <c:numCache>
                <c:formatCode>0.0%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1.4999999999999999E-2</c:v>
                </c:pt>
                <c:pt idx="3">
                  <c:v>0.05</c:v>
                </c:pt>
                <c:pt idx="4">
                  <c:v>0.127</c:v>
                </c:pt>
                <c:pt idx="5">
                  <c:v>0.745</c:v>
                </c:pt>
                <c:pt idx="6">
                  <c:v>6.3E-2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110848"/>
        <c:axId val="102368384"/>
      </c:barChart>
      <c:catAx>
        <c:axId val="981108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368384"/>
        <c:crosses val="autoZero"/>
        <c:auto val="1"/>
        <c:lblAlgn val="ctr"/>
        <c:lblOffset val="100"/>
        <c:noMultiLvlLbl val="0"/>
      </c:catAx>
      <c:valAx>
        <c:axId val="102368384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981108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/>
              <a:t>Auburn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3405537543101201"/>
          <c:y val="0.111450842741043"/>
          <c:w val="0.72999691215068696"/>
          <c:h val="0.70265929861177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Sheet8!$B$7</c:f>
              <c:strCache>
                <c:ptCount val="1"/>
                <c:pt idx="0">
                  <c:v>Very well</c:v>
                </c:pt>
              </c:strCache>
            </c:strRef>
          </c:tx>
          <c:invertIfNegative val="0"/>
          <c:cat>
            <c:strRef>
              <c:f>Sheet8!$A$8:$A$10</c:f>
              <c:strCache>
                <c:ptCount val="3"/>
                <c:pt idx="0">
                  <c:v>Arabic</c:v>
                </c:pt>
                <c:pt idx="1">
                  <c:v>Nepali</c:v>
                </c:pt>
                <c:pt idx="2">
                  <c:v>Mandarin</c:v>
                </c:pt>
              </c:strCache>
            </c:strRef>
          </c:cat>
          <c:val>
            <c:numRef>
              <c:f>Sheet8!$B$8:$B$10</c:f>
              <c:numCache>
                <c:formatCode>0.0%</c:formatCode>
                <c:ptCount val="3"/>
                <c:pt idx="0">
                  <c:v>0.56299999999999994</c:v>
                </c:pt>
                <c:pt idx="1">
                  <c:v>0.53</c:v>
                </c:pt>
                <c:pt idx="2">
                  <c:v>0.222</c:v>
                </c:pt>
              </c:numCache>
            </c:numRef>
          </c:val>
        </c:ser>
        <c:ser>
          <c:idx val="1"/>
          <c:order val="1"/>
          <c:tx>
            <c:strRef>
              <c:f>Sheet8!$C$7</c:f>
              <c:strCache>
                <c:ptCount val="1"/>
                <c:pt idx="0">
                  <c:v>Well</c:v>
                </c:pt>
              </c:strCache>
            </c:strRef>
          </c:tx>
          <c:invertIfNegative val="0"/>
          <c:cat>
            <c:strRef>
              <c:f>Sheet8!$A$8:$A$10</c:f>
              <c:strCache>
                <c:ptCount val="3"/>
                <c:pt idx="0">
                  <c:v>Arabic</c:v>
                </c:pt>
                <c:pt idx="1">
                  <c:v>Nepali</c:v>
                </c:pt>
                <c:pt idx="2">
                  <c:v>Mandarin</c:v>
                </c:pt>
              </c:strCache>
            </c:strRef>
          </c:cat>
          <c:val>
            <c:numRef>
              <c:f>Sheet8!$C$8:$C$10</c:f>
              <c:numCache>
                <c:formatCode>0.0%</c:formatCode>
                <c:ptCount val="3"/>
                <c:pt idx="0">
                  <c:v>0.23200000000000001</c:v>
                </c:pt>
                <c:pt idx="1">
                  <c:v>0.44</c:v>
                </c:pt>
                <c:pt idx="2">
                  <c:v>0.34399999999999997</c:v>
                </c:pt>
              </c:numCache>
            </c:numRef>
          </c:val>
        </c:ser>
        <c:ser>
          <c:idx val="2"/>
          <c:order val="2"/>
          <c:tx>
            <c:strRef>
              <c:f>Sheet8!$D$7</c:f>
              <c:strCache>
                <c:ptCount val="1"/>
                <c:pt idx="0">
                  <c:v>Not well</c:v>
                </c:pt>
              </c:strCache>
            </c:strRef>
          </c:tx>
          <c:invertIfNegative val="0"/>
          <c:cat>
            <c:strRef>
              <c:f>Sheet8!$A$8:$A$10</c:f>
              <c:strCache>
                <c:ptCount val="3"/>
                <c:pt idx="0">
                  <c:v>Arabic</c:v>
                </c:pt>
                <c:pt idx="1">
                  <c:v>Nepali</c:v>
                </c:pt>
                <c:pt idx="2">
                  <c:v>Mandarin</c:v>
                </c:pt>
              </c:strCache>
            </c:strRef>
          </c:cat>
          <c:val>
            <c:numRef>
              <c:f>Sheet8!$D$8:$D$10</c:f>
              <c:numCache>
                <c:formatCode>0.0%</c:formatCode>
                <c:ptCount val="3"/>
                <c:pt idx="0">
                  <c:v>0.154</c:v>
                </c:pt>
                <c:pt idx="1">
                  <c:v>2.8000000000000001E-2</c:v>
                </c:pt>
                <c:pt idx="2">
                  <c:v>0.318</c:v>
                </c:pt>
              </c:numCache>
            </c:numRef>
          </c:val>
        </c:ser>
        <c:ser>
          <c:idx val="3"/>
          <c:order val="3"/>
          <c:tx>
            <c:strRef>
              <c:f>Sheet8!$E$7</c:f>
              <c:strCache>
                <c:ptCount val="1"/>
                <c:pt idx="0">
                  <c:v>Not at all</c:v>
                </c:pt>
              </c:strCache>
            </c:strRef>
          </c:tx>
          <c:invertIfNegative val="0"/>
          <c:cat>
            <c:strRef>
              <c:f>Sheet8!$A$8:$A$10</c:f>
              <c:strCache>
                <c:ptCount val="3"/>
                <c:pt idx="0">
                  <c:v>Arabic</c:v>
                </c:pt>
                <c:pt idx="1">
                  <c:v>Nepali</c:v>
                </c:pt>
                <c:pt idx="2">
                  <c:v>Mandarin</c:v>
                </c:pt>
              </c:strCache>
            </c:strRef>
          </c:cat>
          <c:val>
            <c:numRef>
              <c:f>Sheet8!$E$8:$E$10</c:f>
              <c:numCache>
                <c:formatCode>0.0%</c:formatCode>
                <c:ptCount val="3"/>
                <c:pt idx="0">
                  <c:v>5.0999999999999997E-2</c:v>
                </c:pt>
                <c:pt idx="1">
                  <c:v>2E-3</c:v>
                </c:pt>
                <c:pt idx="2">
                  <c:v>0.11600000000000001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688640"/>
        <c:axId val="102690176"/>
      </c:barChart>
      <c:catAx>
        <c:axId val="10268864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690176"/>
        <c:crosses val="autoZero"/>
        <c:auto val="1"/>
        <c:lblAlgn val="ctr"/>
        <c:lblOffset val="100"/>
        <c:noMultiLvlLbl val="0"/>
      </c:catAx>
      <c:valAx>
        <c:axId val="102690176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688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Year of Arrival in Australia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Sheet1!$A$28</c:f>
              <c:strCache>
                <c:ptCount val="1"/>
                <c:pt idx="0">
                  <c:v>Arabic</c:v>
                </c:pt>
              </c:strCache>
            </c:strRef>
          </c:tx>
          <c:invertIfNegative val="0"/>
          <c:cat>
            <c:strRef>
              <c:f>Sheet1!$B$27:$H$27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Sheet1!$B$28:$H$28</c:f>
              <c:numCache>
                <c:formatCode>0.0%</c:formatCode>
                <c:ptCount val="7"/>
                <c:pt idx="0">
                  <c:v>4.0000000000000001E-3</c:v>
                </c:pt>
                <c:pt idx="1">
                  <c:v>4.4999999999999998E-2</c:v>
                </c:pt>
                <c:pt idx="2">
                  <c:v>9.4E-2</c:v>
                </c:pt>
                <c:pt idx="3">
                  <c:v>5.8999999999999997E-2</c:v>
                </c:pt>
                <c:pt idx="4">
                  <c:v>0.108</c:v>
                </c:pt>
                <c:pt idx="5">
                  <c:v>0.17599999999999999</c:v>
                </c:pt>
                <c:pt idx="6">
                  <c:v>0.51300000000000001</c:v>
                </c:pt>
              </c:numCache>
            </c:numRef>
          </c:val>
        </c:ser>
        <c:ser>
          <c:idx val="1"/>
          <c:order val="1"/>
          <c:tx>
            <c:strRef>
              <c:f>Sheet1!$A$29</c:f>
              <c:strCache>
                <c:ptCount val="1"/>
                <c:pt idx="0">
                  <c:v>Nepali</c:v>
                </c:pt>
              </c:strCache>
            </c:strRef>
          </c:tx>
          <c:invertIfNegative val="0"/>
          <c:cat>
            <c:strRef>
              <c:f>Sheet1!$B$27:$H$27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Sheet1!$B$29:$H$29</c:f>
              <c:numCache>
                <c:formatCode>0.0%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5.1999999999999998E-2</c:v>
                </c:pt>
                <c:pt idx="5">
                  <c:v>0.91600000000000004</c:v>
                </c:pt>
                <c:pt idx="6">
                  <c:v>3.2000000000000001E-2</c:v>
                </c:pt>
              </c:numCache>
            </c:numRef>
          </c:val>
        </c:ser>
        <c:ser>
          <c:idx val="2"/>
          <c:order val="2"/>
          <c:tx>
            <c:strRef>
              <c:f>Sheet1!$A$30</c:f>
              <c:strCache>
                <c:ptCount val="1"/>
                <c:pt idx="0">
                  <c:v>Vietnamese</c:v>
                </c:pt>
              </c:strCache>
            </c:strRef>
          </c:tx>
          <c:invertIfNegative val="0"/>
          <c:cat>
            <c:strRef>
              <c:f>Sheet1!$B$27:$H$27</c:f>
              <c:strCache>
                <c:ptCount val="7"/>
                <c:pt idx="0">
                  <c:v>1895 – 1960</c:v>
                </c:pt>
                <c:pt idx="1">
                  <c:v>1961-1970</c:v>
                </c:pt>
                <c:pt idx="2">
                  <c:v>1971-1980</c:v>
                </c:pt>
                <c:pt idx="3">
                  <c:v>1981-1990</c:v>
                </c:pt>
                <c:pt idx="4">
                  <c:v>1991-2000</c:v>
                </c:pt>
                <c:pt idx="5">
                  <c:v>2001-2011</c:v>
                </c:pt>
                <c:pt idx="6">
                  <c:v>Born in Aust.</c:v>
                </c:pt>
              </c:strCache>
            </c:strRef>
          </c:cat>
          <c:val>
            <c:numRef>
              <c:f>Sheet1!$B$30:$H$30</c:f>
              <c:numCache>
                <c:formatCode>0.0%</c:formatCode>
                <c:ptCount val="7"/>
                <c:pt idx="0">
                  <c:v>0</c:v>
                </c:pt>
                <c:pt idx="1">
                  <c:v>2E-3</c:v>
                </c:pt>
                <c:pt idx="2">
                  <c:v>0.154</c:v>
                </c:pt>
                <c:pt idx="3">
                  <c:v>0.29399999999999998</c:v>
                </c:pt>
                <c:pt idx="4">
                  <c:v>0.13500000000000001</c:v>
                </c:pt>
                <c:pt idx="5">
                  <c:v>0.10299999999999999</c:v>
                </c:pt>
                <c:pt idx="6">
                  <c:v>0.311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411648"/>
        <c:axId val="102421632"/>
      </c:barChart>
      <c:catAx>
        <c:axId val="1024116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421632"/>
        <c:crosses val="autoZero"/>
        <c:auto val="1"/>
        <c:lblAlgn val="ctr"/>
        <c:lblOffset val="100"/>
        <c:noMultiLvlLbl val="0"/>
      </c:catAx>
      <c:valAx>
        <c:axId val="102421632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411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sz="2400" dirty="0"/>
              <a:t>Proportions of </a:t>
            </a:r>
            <a:r>
              <a:rPr lang="en-AU" sz="2400" dirty="0" smtClean="0"/>
              <a:t>Dwellings – (Tenure type and Landlord</a:t>
            </a:r>
            <a:r>
              <a:rPr lang="en-AU" sz="2400" baseline="0" dirty="0" smtClean="0"/>
              <a:t> type)</a:t>
            </a:r>
            <a:endParaRPr lang="en-AU" sz="240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Auburn</c:v>
          </c:tx>
          <c:invertIfNegative val="0"/>
          <c:cat>
            <c:strRef>
              <c:f>Sheet2!$A$2:$A$6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Sheet2!$B$2:$B$6</c:f>
              <c:numCache>
                <c:formatCode>0.0%</c:formatCode>
                <c:ptCount val="5"/>
                <c:pt idx="0">
                  <c:v>0.25700000000000001</c:v>
                </c:pt>
                <c:pt idx="1">
                  <c:v>0.33200000000000002</c:v>
                </c:pt>
                <c:pt idx="2">
                  <c:v>0.35099999999999998</c:v>
                </c:pt>
                <c:pt idx="3">
                  <c:v>4.4999999999999998E-2</c:v>
                </c:pt>
                <c:pt idx="4">
                  <c:v>1.4999999999999999E-2</c:v>
                </c:pt>
              </c:numCache>
            </c:numRef>
          </c:val>
        </c:ser>
        <c:ser>
          <c:idx val="1"/>
          <c:order val="1"/>
          <c:tx>
            <c:v>City of Sydney</c:v>
          </c:tx>
          <c:invertIfNegative val="0"/>
          <c:cat>
            <c:strRef>
              <c:f>Sheet2!$A$2:$A$6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Sheet2!$C$2:$C$6</c:f>
              <c:numCache>
                <c:formatCode>0.0%</c:formatCode>
                <c:ptCount val="5"/>
                <c:pt idx="0">
                  <c:v>0.14399999999999999</c:v>
                </c:pt>
                <c:pt idx="1">
                  <c:v>0.23499999999999999</c:v>
                </c:pt>
                <c:pt idx="2">
                  <c:v>0.50600000000000001</c:v>
                </c:pt>
                <c:pt idx="3">
                  <c:v>9.9000000000000005E-2</c:v>
                </c:pt>
                <c:pt idx="4">
                  <c:v>1.6E-2</c:v>
                </c:pt>
              </c:numCache>
            </c:numRef>
          </c:val>
        </c:ser>
        <c:ser>
          <c:idx val="2"/>
          <c:order val="2"/>
          <c:tx>
            <c:v>Greater Sydney</c:v>
          </c:tx>
          <c:invertIfNegative val="0"/>
          <c:cat>
            <c:strRef>
              <c:f>Sheet2!$A$2:$A$6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Sheet2!$D$2:$D$6</c:f>
              <c:numCache>
                <c:formatCode>0.00%</c:formatCode>
                <c:ptCount val="5"/>
                <c:pt idx="0">
                  <c:v>0.31090000000000001</c:v>
                </c:pt>
                <c:pt idx="1">
                  <c:v>0.35539999999999999</c:v>
                </c:pt>
                <c:pt idx="2">
                  <c:v>0.2646</c:v>
                </c:pt>
                <c:pt idx="3">
                  <c:v>5.3100000000000001E-2</c:v>
                </c:pt>
                <c:pt idx="4">
                  <c:v>1.6E-2</c:v>
                </c:pt>
              </c:numCache>
            </c:numRef>
          </c:val>
        </c:ser>
        <c:ser>
          <c:idx val="3"/>
          <c:order val="3"/>
          <c:tx>
            <c:v>Australia</c:v>
          </c:tx>
          <c:invertIfNegative val="0"/>
          <c:cat>
            <c:strRef>
              <c:f>Sheet2!$A$2:$A$6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Sheet2!$E$2:$E$6</c:f>
              <c:numCache>
                <c:formatCode>0.00%</c:formatCode>
                <c:ptCount val="5"/>
                <c:pt idx="0">
                  <c:v>0.33029999999999998</c:v>
                </c:pt>
                <c:pt idx="1">
                  <c:v>0.3543</c:v>
                </c:pt>
                <c:pt idx="2">
                  <c:v>0.24610000000000001</c:v>
                </c:pt>
                <c:pt idx="3">
                  <c:v>4.8099999999999997E-2</c:v>
                </c:pt>
                <c:pt idx="4">
                  <c:v>2.12E-2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457728"/>
        <c:axId val="102459264"/>
      </c:barChart>
      <c:catAx>
        <c:axId val="1024577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459264"/>
        <c:crosses val="autoZero"/>
        <c:auto val="1"/>
        <c:lblAlgn val="ctr"/>
        <c:lblOffset val="100"/>
        <c:noMultiLvlLbl val="0"/>
      </c:catAx>
      <c:valAx>
        <c:axId val="102459264"/>
        <c:scaling>
          <c:orientation val="minMax"/>
          <c:max val="0.5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457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2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dirty="0"/>
              <a:t>Dwellings by Individuals - Auburn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Arabic</c:v>
          </c:tx>
          <c:invertIfNegative val="0"/>
          <c:cat>
            <c:strRef>
              <c:f>Sheet3!$A$2:$A$6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Sheet3!$B$2:$B$6</c:f>
              <c:numCache>
                <c:formatCode>0.0%</c:formatCode>
                <c:ptCount val="5"/>
                <c:pt idx="0">
                  <c:v>0.28000000000000003</c:v>
                </c:pt>
                <c:pt idx="1">
                  <c:v>0.249</c:v>
                </c:pt>
                <c:pt idx="2">
                  <c:v>0.38100000000000001</c:v>
                </c:pt>
                <c:pt idx="3">
                  <c:v>8.4000000000000005E-2</c:v>
                </c:pt>
                <c:pt idx="4">
                  <c:v>6.0000000000000001E-3</c:v>
                </c:pt>
              </c:numCache>
            </c:numRef>
          </c:val>
        </c:ser>
        <c:ser>
          <c:idx val="1"/>
          <c:order val="1"/>
          <c:tx>
            <c:v>Nepali</c:v>
          </c:tx>
          <c:invertIfNegative val="0"/>
          <c:cat>
            <c:strRef>
              <c:f>Sheet3!$A$2:$A$6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Sheet3!$C$2:$C$6</c:f>
              <c:numCache>
                <c:formatCode>0.0%</c:formatCode>
                <c:ptCount val="5"/>
                <c:pt idx="0">
                  <c:v>2.5000000000000001E-2</c:v>
                </c:pt>
                <c:pt idx="1">
                  <c:v>0.14399999999999999</c:v>
                </c:pt>
                <c:pt idx="2">
                  <c:v>0.82199999999999995</c:v>
                </c:pt>
                <c:pt idx="3">
                  <c:v>0</c:v>
                </c:pt>
                <c:pt idx="4">
                  <c:v>0.01</c:v>
                </c:pt>
              </c:numCache>
            </c:numRef>
          </c:val>
        </c:ser>
        <c:ser>
          <c:idx val="2"/>
          <c:order val="2"/>
          <c:tx>
            <c:v>Tamil</c:v>
          </c:tx>
          <c:invertIfNegative val="0"/>
          <c:cat>
            <c:strRef>
              <c:f>Sheet3!$A$2:$A$6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Sheet3!$D$2:$D$6</c:f>
              <c:numCache>
                <c:formatCode>0.0%</c:formatCode>
                <c:ptCount val="5"/>
                <c:pt idx="0">
                  <c:v>8.7999999999999995E-2</c:v>
                </c:pt>
                <c:pt idx="1">
                  <c:v>0.55000000000000004</c:v>
                </c:pt>
                <c:pt idx="2">
                  <c:v>0.32600000000000001</c:v>
                </c:pt>
                <c:pt idx="3">
                  <c:v>2.5000000000000001E-2</c:v>
                </c:pt>
                <c:pt idx="4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494592"/>
        <c:axId val="102496128"/>
      </c:barChart>
      <c:catAx>
        <c:axId val="1024945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496128"/>
        <c:crosses val="autoZero"/>
        <c:auto val="1"/>
        <c:lblAlgn val="ctr"/>
        <c:lblOffset val="100"/>
        <c:noMultiLvlLbl val="0"/>
      </c:catAx>
      <c:valAx>
        <c:axId val="102496128"/>
        <c:scaling>
          <c:orientation val="minMax"/>
          <c:max val="0.8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494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404505686789202"/>
          <c:y val="0.17093367902182999"/>
          <c:w val="0.110677165354331"/>
          <c:h val="0.58644549004545199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dirty="0"/>
              <a:t>Dwellings by Individuals - Sydney City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Cantonese</c:v>
          </c:tx>
          <c:invertIfNegative val="0"/>
          <c:cat>
            <c:strRef>
              <c:f>Sheet3!$H$2:$H$6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Sheet3!$I$2:$I$6</c:f>
              <c:numCache>
                <c:formatCode>0.0%</c:formatCode>
                <c:ptCount val="5"/>
                <c:pt idx="0">
                  <c:v>0.22700000000000001</c:v>
                </c:pt>
                <c:pt idx="1">
                  <c:v>0.26900000000000002</c:v>
                </c:pt>
                <c:pt idx="2">
                  <c:v>0.37</c:v>
                </c:pt>
                <c:pt idx="3">
                  <c:v>0.129</c:v>
                </c:pt>
                <c:pt idx="4">
                  <c:v>5.0000000000000001E-3</c:v>
                </c:pt>
              </c:numCache>
            </c:numRef>
          </c:val>
        </c:ser>
        <c:ser>
          <c:idx val="1"/>
          <c:order val="1"/>
          <c:tx>
            <c:v>Thai</c:v>
          </c:tx>
          <c:invertIfNegative val="0"/>
          <c:cat>
            <c:strRef>
              <c:f>Sheet3!$H$2:$H$6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Sheet3!$J$2:$J$6</c:f>
              <c:numCache>
                <c:formatCode>0.0%</c:formatCode>
                <c:ptCount val="5"/>
                <c:pt idx="0">
                  <c:v>3.6999999999999998E-2</c:v>
                </c:pt>
                <c:pt idx="1">
                  <c:v>9.7000000000000003E-2</c:v>
                </c:pt>
                <c:pt idx="2">
                  <c:v>0.84499999999999997</c:v>
                </c:pt>
                <c:pt idx="3">
                  <c:v>1.4E-2</c:v>
                </c:pt>
                <c:pt idx="4">
                  <c:v>7.0000000000000001E-3</c:v>
                </c:pt>
              </c:numCache>
            </c:numRef>
          </c:val>
        </c:ser>
        <c:ser>
          <c:idx val="2"/>
          <c:order val="2"/>
          <c:tx>
            <c:v>Greek</c:v>
          </c:tx>
          <c:invertIfNegative val="0"/>
          <c:cat>
            <c:strRef>
              <c:f>Sheet3!$H$2:$H$6</c:f>
              <c:strCache>
                <c:ptCount val="5"/>
                <c:pt idx="0">
                  <c:v>Owned Outright</c:v>
                </c:pt>
                <c:pt idx="1">
                  <c:v>Owned with a mortgage</c:v>
                </c:pt>
                <c:pt idx="2">
                  <c:v>Rented</c:v>
                </c:pt>
                <c:pt idx="3">
                  <c:v>Social Housing</c:v>
                </c:pt>
                <c:pt idx="4">
                  <c:v>Other Types of Tenure</c:v>
                </c:pt>
              </c:strCache>
            </c:strRef>
          </c:cat>
          <c:val>
            <c:numRef>
              <c:f>Sheet3!$K$2:$K$6</c:f>
              <c:numCache>
                <c:formatCode>0.0%</c:formatCode>
                <c:ptCount val="5"/>
                <c:pt idx="0">
                  <c:v>0.501</c:v>
                </c:pt>
                <c:pt idx="1">
                  <c:v>0.23699999999999999</c:v>
                </c:pt>
                <c:pt idx="2">
                  <c:v>0.193</c:v>
                </c:pt>
                <c:pt idx="3">
                  <c:v>6.0999999999999999E-2</c:v>
                </c:pt>
                <c:pt idx="4">
                  <c:v>8.0000000000000002E-3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526336"/>
        <c:axId val="102528128"/>
      </c:barChart>
      <c:catAx>
        <c:axId val="1025263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528128"/>
        <c:crosses val="autoZero"/>
        <c:auto val="1"/>
        <c:lblAlgn val="ctr"/>
        <c:lblOffset val="100"/>
        <c:noMultiLvlLbl val="0"/>
      </c:catAx>
      <c:valAx>
        <c:axId val="102528128"/>
        <c:scaling>
          <c:orientation val="minMax"/>
          <c:max val="0.9"/>
          <c:min val="0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526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2808836395451"/>
          <c:y val="0.21757132260641299"/>
          <c:w val="0.158857830271216"/>
          <c:h val="0.56617967591007701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sz="2200" dirty="0"/>
              <a:t>Income - All Individuals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Sheet5!$B$1</c:f>
              <c:strCache>
                <c:ptCount val="1"/>
                <c:pt idx="0">
                  <c:v>Low income</c:v>
                </c:pt>
              </c:strCache>
            </c:strRef>
          </c:tx>
          <c:invertIfNegative val="0"/>
          <c:cat>
            <c:strRef>
              <c:f>Sheet5!$A$2:$A$4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Sheet5!$B$2:$B$4</c:f>
              <c:numCache>
                <c:formatCode>0.0%</c:formatCode>
                <c:ptCount val="3"/>
                <c:pt idx="0">
                  <c:v>0.47299999999999998</c:v>
                </c:pt>
                <c:pt idx="1">
                  <c:v>0.50600000000000001</c:v>
                </c:pt>
                <c:pt idx="2">
                  <c:v>0.56699999999999995</c:v>
                </c:pt>
              </c:numCache>
            </c:numRef>
          </c:val>
        </c:ser>
        <c:ser>
          <c:idx val="1"/>
          <c:order val="1"/>
          <c:tx>
            <c:strRef>
              <c:f>Sheet5!$C$1</c:f>
              <c:strCache>
                <c:ptCount val="1"/>
                <c:pt idx="0">
                  <c:v>Lower-middle</c:v>
                </c:pt>
              </c:strCache>
            </c:strRef>
          </c:tx>
          <c:invertIfNegative val="0"/>
          <c:cat>
            <c:strRef>
              <c:f>Sheet5!$A$2:$A$4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Sheet5!$C$2:$C$4</c:f>
              <c:numCache>
                <c:formatCode>0.0%</c:formatCode>
                <c:ptCount val="3"/>
                <c:pt idx="0">
                  <c:v>0.23499999999999999</c:v>
                </c:pt>
                <c:pt idx="1">
                  <c:v>0.41899999999999998</c:v>
                </c:pt>
                <c:pt idx="2">
                  <c:v>0.22500000000000001</c:v>
                </c:pt>
              </c:numCache>
            </c:numRef>
          </c:val>
        </c:ser>
        <c:ser>
          <c:idx val="2"/>
          <c:order val="2"/>
          <c:tx>
            <c:strRef>
              <c:f>Sheet5!$D$1</c:f>
              <c:strCache>
                <c:ptCount val="1"/>
                <c:pt idx="0">
                  <c:v>Upper-middle</c:v>
                </c:pt>
              </c:strCache>
            </c:strRef>
          </c:tx>
          <c:invertIfNegative val="0"/>
          <c:cat>
            <c:strRef>
              <c:f>Sheet5!$A$2:$A$4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Sheet5!$D$2:$D$4</c:f>
              <c:numCache>
                <c:formatCode>0.0%</c:formatCode>
                <c:ptCount val="3"/>
                <c:pt idx="0">
                  <c:v>0.13</c:v>
                </c:pt>
                <c:pt idx="1">
                  <c:v>5.0999999999999997E-2</c:v>
                </c:pt>
                <c:pt idx="2">
                  <c:v>0.109</c:v>
                </c:pt>
              </c:numCache>
            </c:numRef>
          </c:val>
        </c:ser>
        <c:ser>
          <c:idx val="3"/>
          <c:order val="3"/>
          <c:tx>
            <c:strRef>
              <c:f>Sheet5!$E$1</c:f>
              <c:strCache>
                <c:ptCount val="1"/>
                <c:pt idx="0">
                  <c:v>High income</c:v>
                </c:pt>
              </c:strCache>
            </c:strRef>
          </c:tx>
          <c:invertIfNegative val="0"/>
          <c:cat>
            <c:strRef>
              <c:f>Sheet5!$A$2:$A$4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Sheet5!$E$2:$E$4</c:f>
              <c:numCache>
                <c:formatCode>0.0%</c:formatCode>
                <c:ptCount val="3"/>
                <c:pt idx="0">
                  <c:v>0.161</c:v>
                </c:pt>
                <c:pt idx="1">
                  <c:v>2.4E-2</c:v>
                </c:pt>
                <c:pt idx="2">
                  <c:v>9.9000000000000005E-2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859136"/>
        <c:axId val="102860672"/>
      </c:barChart>
      <c:catAx>
        <c:axId val="1028591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860672"/>
        <c:crosses val="autoZero"/>
        <c:auto val="1"/>
        <c:lblAlgn val="ctr"/>
        <c:lblOffset val="100"/>
        <c:noMultiLvlLbl val="0"/>
      </c:catAx>
      <c:valAx>
        <c:axId val="102860672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8591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525632884599101"/>
          <c:y val="0.18055137697340101"/>
          <c:w val="0.25861463889594399"/>
          <c:h val="0.5887852078191719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2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sz="2200" dirty="0"/>
              <a:t>Income - Excluding FT students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89098533648488"/>
          <c:y val="0.22761989978525399"/>
          <c:w val="0.72062458668002205"/>
          <c:h val="0.503376680187703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Sheet5!$H$7</c:f>
              <c:strCache>
                <c:ptCount val="1"/>
                <c:pt idx="0">
                  <c:v>Low income</c:v>
                </c:pt>
              </c:strCache>
            </c:strRef>
          </c:tx>
          <c:invertIfNegative val="0"/>
          <c:cat>
            <c:strRef>
              <c:f>Sheet5!$G$8:$G$10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Sheet5!$H$8:$H$10</c:f>
              <c:numCache>
                <c:formatCode>0.0%</c:formatCode>
                <c:ptCount val="3"/>
                <c:pt idx="0">
                  <c:v>0.36299999999999999</c:v>
                </c:pt>
                <c:pt idx="1">
                  <c:v>0.41799999999999998</c:v>
                </c:pt>
                <c:pt idx="2">
                  <c:v>0.35799999999999998</c:v>
                </c:pt>
              </c:numCache>
            </c:numRef>
          </c:val>
        </c:ser>
        <c:ser>
          <c:idx val="1"/>
          <c:order val="1"/>
          <c:tx>
            <c:strRef>
              <c:f>Sheet5!$I$7</c:f>
              <c:strCache>
                <c:ptCount val="1"/>
                <c:pt idx="0">
                  <c:v>Lower-middle</c:v>
                </c:pt>
              </c:strCache>
            </c:strRef>
          </c:tx>
          <c:invertIfNegative val="0"/>
          <c:cat>
            <c:strRef>
              <c:f>Sheet5!$G$8:$G$10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Sheet5!$I$8:$I$10</c:f>
              <c:numCache>
                <c:formatCode>0.0%</c:formatCode>
                <c:ptCount val="3"/>
                <c:pt idx="0">
                  <c:v>0.27100000000000002</c:v>
                </c:pt>
                <c:pt idx="1">
                  <c:v>0.47599999999999998</c:v>
                </c:pt>
                <c:pt idx="2">
                  <c:v>0.309</c:v>
                </c:pt>
              </c:numCache>
            </c:numRef>
          </c:val>
        </c:ser>
        <c:ser>
          <c:idx val="2"/>
          <c:order val="2"/>
          <c:tx>
            <c:strRef>
              <c:f>Sheet5!$J$7</c:f>
              <c:strCache>
                <c:ptCount val="1"/>
                <c:pt idx="0">
                  <c:v>Upper-middle</c:v>
                </c:pt>
              </c:strCache>
            </c:strRef>
          </c:tx>
          <c:invertIfNegative val="0"/>
          <c:cat>
            <c:strRef>
              <c:f>Sheet5!$G$8:$G$10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Sheet5!$J$8:$J$10</c:f>
              <c:numCache>
                <c:formatCode>0.0%</c:formatCode>
                <c:ptCount val="3"/>
                <c:pt idx="0">
                  <c:v>0.16300000000000001</c:v>
                </c:pt>
                <c:pt idx="1">
                  <c:v>7.3999999999999996E-2</c:v>
                </c:pt>
                <c:pt idx="2">
                  <c:v>0.17100000000000001</c:v>
                </c:pt>
              </c:numCache>
            </c:numRef>
          </c:val>
        </c:ser>
        <c:ser>
          <c:idx val="3"/>
          <c:order val="3"/>
          <c:tx>
            <c:strRef>
              <c:f>Sheet5!$K$7</c:f>
              <c:strCache>
                <c:ptCount val="1"/>
                <c:pt idx="0">
                  <c:v>High income</c:v>
                </c:pt>
              </c:strCache>
            </c:strRef>
          </c:tx>
          <c:invertIfNegative val="0"/>
          <c:cat>
            <c:strRef>
              <c:f>Sheet5!$G$8:$G$10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Mandarin</c:v>
                </c:pt>
              </c:strCache>
            </c:strRef>
          </c:cat>
          <c:val>
            <c:numRef>
              <c:f>Sheet5!$K$8:$K$10</c:f>
              <c:numCache>
                <c:formatCode>0.0%</c:formatCode>
                <c:ptCount val="3"/>
                <c:pt idx="0">
                  <c:v>0.20300000000000001</c:v>
                </c:pt>
                <c:pt idx="1">
                  <c:v>3.3000000000000002E-2</c:v>
                </c:pt>
                <c:pt idx="2">
                  <c:v>0.16200000000000001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887808"/>
        <c:axId val="102889344"/>
      </c:barChart>
      <c:catAx>
        <c:axId val="1028878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889344"/>
        <c:crosses val="autoZero"/>
        <c:auto val="1"/>
        <c:lblAlgn val="ctr"/>
        <c:lblOffset val="100"/>
        <c:noMultiLvlLbl val="0"/>
      </c:catAx>
      <c:valAx>
        <c:axId val="102889344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887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2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/>
              <a:t>Auburn - Income (excluding FT students)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Low</c:v>
          </c:tx>
          <c:invertIfNegative val="0"/>
          <c:cat>
            <c:strRef>
              <c:f>Sheet7!$A$2:$A$7</c:f>
              <c:strCache>
                <c:ptCount val="6"/>
                <c:pt idx="0">
                  <c:v>Arabic</c:v>
                </c:pt>
                <c:pt idx="1">
                  <c:v>Nepali</c:v>
                </c:pt>
                <c:pt idx="2">
                  <c:v>Urdu</c:v>
                </c:pt>
                <c:pt idx="3">
                  <c:v>Auburn</c:v>
                </c:pt>
                <c:pt idx="4">
                  <c:v>Greater Sydney</c:v>
                </c:pt>
                <c:pt idx="5">
                  <c:v>Australia</c:v>
                </c:pt>
              </c:strCache>
            </c:strRef>
          </c:cat>
          <c:val>
            <c:numRef>
              <c:f>Sheet7!$B$2:$B$7</c:f>
              <c:numCache>
                <c:formatCode>0.0%</c:formatCode>
                <c:ptCount val="6"/>
                <c:pt idx="0">
                  <c:v>0.59599999999999997</c:v>
                </c:pt>
                <c:pt idx="1">
                  <c:v>0.3</c:v>
                </c:pt>
                <c:pt idx="2">
                  <c:v>0.46600000000000003</c:v>
                </c:pt>
                <c:pt idx="3">
                  <c:v>0.42099999999999999</c:v>
                </c:pt>
                <c:pt idx="4">
                  <c:v>0.318</c:v>
                </c:pt>
                <c:pt idx="5">
                  <c:v>0.33600000000000002</c:v>
                </c:pt>
              </c:numCache>
            </c:numRef>
          </c:val>
        </c:ser>
        <c:ser>
          <c:idx val="1"/>
          <c:order val="1"/>
          <c:tx>
            <c:v>Lower-middle</c:v>
          </c:tx>
          <c:invertIfNegative val="0"/>
          <c:cat>
            <c:strRef>
              <c:f>Sheet7!$A$2:$A$7</c:f>
              <c:strCache>
                <c:ptCount val="6"/>
                <c:pt idx="0">
                  <c:v>Arabic</c:v>
                </c:pt>
                <c:pt idx="1">
                  <c:v>Nepali</c:v>
                </c:pt>
                <c:pt idx="2">
                  <c:v>Urdu</c:v>
                </c:pt>
                <c:pt idx="3">
                  <c:v>Auburn</c:v>
                </c:pt>
                <c:pt idx="4">
                  <c:v>Greater Sydney</c:v>
                </c:pt>
                <c:pt idx="5">
                  <c:v>Australia</c:v>
                </c:pt>
              </c:strCache>
            </c:strRef>
          </c:cat>
          <c:val>
            <c:numRef>
              <c:f>Sheet7!$C$2:$C$7</c:f>
              <c:numCache>
                <c:formatCode>0.0%</c:formatCode>
                <c:ptCount val="6"/>
                <c:pt idx="0">
                  <c:v>0.28299999999999997</c:v>
                </c:pt>
                <c:pt idx="1">
                  <c:v>0.59399999999999997</c:v>
                </c:pt>
                <c:pt idx="2">
                  <c:v>0.32700000000000001</c:v>
                </c:pt>
                <c:pt idx="3">
                  <c:v>0.34899999999999998</c:v>
                </c:pt>
                <c:pt idx="4">
                  <c:v>0.32900000000000001</c:v>
                </c:pt>
                <c:pt idx="5">
                  <c:v>0.35199999999999998</c:v>
                </c:pt>
              </c:numCache>
            </c:numRef>
          </c:val>
        </c:ser>
        <c:ser>
          <c:idx val="2"/>
          <c:order val="2"/>
          <c:tx>
            <c:v>Upper-middle</c:v>
          </c:tx>
          <c:invertIfNegative val="0"/>
          <c:cat>
            <c:strRef>
              <c:f>Sheet7!$A$2:$A$7</c:f>
              <c:strCache>
                <c:ptCount val="6"/>
                <c:pt idx="0">
                  <c:v>Arabic</c:v>
                </c:pt>
                <c:pt idx="1">
                  <c:v>Nepali</c:v>
                </c:pt>
                <c:pt idx="2">
                  <c:v>Urdu</c:v>
                </c:pt>
                <c:pt idx="3">
                  <c:v>Auburn</c:v>
                </c:pt>
                <c:pt idx="4">
                  <c:v>Greater Sydney</c:v>
                </c:pt>
                <c:pt idx="5">
                  <c:v>Australia</c:v>
                </c:pt>
              </c:strCache>
            </c:strRef>
          </c:cat>
          <c:val>
            <c:numRef>
              <c:f>Sheet7!$D$2:$D$7</c:f>
              <c:numCache>
                <c:formatCode>0.0%</c:formatCode>
                <c:ptCount val="6"/>
                <c:pt idx="0">
                  <c:v>7.5999999999999998E-2</c:v>
                </c:pt>
                <c:pt idx="1">
                  <c:v>8.7999999999999995E-2</c:v>
                </c:pt>
                <c:pt idx="2">
                  <c:v>0.107</c:v>
                </c:pt>
                <c:pt idx="3">
                  <c:v>0.13100000000000001</c:v>
                </c:pt>
                <c:pt idx="4">
                  <c:v>0.16700000000000001</c:v>
                </c:pt>
                <c:pt idx="5">
                  <c:v>0.16</c:v>
                </c:pt>
              </c:numCache>
            </c:numRef>
          </c:val>
        </c:ser>
        <c:ser>
          <c:idx val="3"/>
          <c:order val="3"/>
          <c:tx>
            <c:v>High</c:v>
          </c:tx>
          <c:invertIfNegative val="0"/>
          <c:cat>
            <c:strRef>
              <c:f>Sheet7!$A$2:$A$7</c:f>
              <c:strCache>
                <c:ptCount val="6"/>
                <c:pt idx="0">
                  <c:v>Arabic</c:v>
                </c:pt>
                <c:pt idx="1">
                  <c:v>Nepali</c:v>
                </c:pt>
                <c:pt idx="2">
                  <c:v>Urdu</c:v>
                </c:pt>
                <c:pt idx="3">
                  <c:v>Auburn</c:v>
                </c:pt>
                <c:pt idx="4">
                  <c:v>Greater Sydney</c:v>
                </c:pt>
                <c:pt idx="5">
                  <c:v>Australia</c:v>
                </c:pt>
              </c:strCache>
            </c:strRef>
          </c:cat>
          <c:val>
            <c:numRef>
              <c:f>Sheet7!$E$2:$E$7</c:f>
              <c:numCache>
                <c:formatCode>0.0%</c:formatCode>
                <c:ptCount val="6"/>
                <c:pt idx="0">
                  <c:v>4.4999999999999998E-2</c:v>
                </c:pt>
                <c:pt idx="1">
                  <c:v>1.7000000000000001E-2</c:v>
                </c:pt>
                <c:pt idx="2">
                  <c:v>9.9000000000000005E-2</c:v>
                </c:pt>
                <c:pt idx="3">
                  <c:v>9.9000000000000005E-2</c:v>
                </c:pt>
                <c:pt idx="4">
                  <c:v>0.187</c:v>
                </c:pt>
                <c:pt idx="5">
                  <c:v>0.152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597760"/>
        <c:axId val="102599296"/>
      </c:barChart>
      <c:catAx>
        <c:axId val="10259776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599296"/>
        <c:crosses val="autoZero"/>
        <c:auto val="1"/>
        <c:lblAlgn val="ctr"/>
        <c:lblOffset val="100"/>
        <c:noMultiLvlLbl val="0"/>
      </c:catAx>
      <c:valAx>
        <c:axId val="102599296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597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2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dirty="0" smtClean="0"/>
              <a:t>City of</a:t>
            </a:r>
            <a:r>
              <a:rPr lang="en-AU" baseline="0" dirty="0" smtClean="0"/>
              <a:t> Sydney</a:t>
            </a:r>
            <a:endParaRPr lang="en-A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Sheet8!$B$1</c:f>
              <c:strCache>
                <c:ptCount val="1"/>
                <c:pt idx="0">
                  <c:v>Very well</c:v>
                </c:pt>
              </c:strCache>
            </c:strRef>
          </c:tx>
          <c:invertIfNegative val="0"/>
          <c:cat>
            <c:strRef>
              <c:f>Sheet8!$A$2:$A$4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Indonesian</c:v>
                </c:pt>
              </c:strCache>
            </c:strRef>
          </c:cat>
          <c:val>
            <c:numRef>
              <c:f>Sheet8!$B$2:$B$4</c:f>
              <c:numCache>
                <c:formatCode>0.0%</c:formatCode>
                <c:ptCount val="3"/>
                <c:pt idx="0">
                  <c:v>0.47199999999999998</c:v>
                </c:pt>
                <c:pt idx="1">
                  <c:v>0.17399999999999999</c:v>
                </c:pt>
                <c:pt idx="2">
                  <c:v>0.439</c:v>
                </c:pt>
              </c:numCache>
            </c:numRef>
          </c:val>
        </c:ser>
        <c:ser>
          <c:idx val="1"/>
          <c:order val="1"/>
          <c:tx>
            <c:strRef>
              <c:f>Sheet8!$C$1</c:f>
              <c:strCache>
                <c:ptCount val="1"/>
                <c:pt idx="0">
                  <c:v>Well</c:v>
                </c:pt>
              </c:strCache>
            </c:strRef>
          </c:tx>
          <c:invertIfNegative val="0"/>
          <c:cat>
            <c:strRef>
              <c:f>Sheet8!$A$2:$A$4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Indonesian</c:v>
                </c:pt>
              </c:strCache>
            </c:strRef>
          </c:cat>
          <c:val>
            <c:numRef>
              <c:f>Sheet8!$C$2:$C$4</c:f>
              <c:numCache>
                <c:formatCode>0.0%</c:formatCode>
                <c:ptCount val="3"/>
                <c:pt idx="0">
                  <c:v>0.27400000000000002</c:v>
                </c:pt>
                <c:pt idx="1">
                  <c:v>0.57599999999999996</c:v>
                </c:pt>
                <c:pt idx="2">
                  <c:v>0.49399999999999999</c:v>
                </c:pt>
              </c:numCache>
            </c:numRef>
          </c:val>
        </c:ser>
        <c:ser>
          <c:idx val="2"/>
          <c:order val="2"/>
          <c:tx>
            <c:strRef>
              <c:f>Sheet8!$D$1</c:f>
              <c:strCache>
                <c:ptCount val="1"/>
                <c:pt idx="0">
                  <c:v>Not well</c:v>
                </c:pt>
              </c:strCache>
            </c:strRef>
          </c:tx>
          <c:invertIfNegative val="0"/>
          <c:cat>
            <c:strRef>
              <c:f>Sheet8!$A$2:$A$4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Indonesian</c:v>
                </c:pt>
              </c:strCache>
            </c:strRef>
          </c:cat>
          <c:val>
            <c:numRef>
              <c:f>Sheet8!$D$2:$D$4</c:f>
              <c:numCache>
                <c:formatCode>0.0%</c:formatCode>
                <c:ptCount val="3"/>
                <c:pt idx="0">
                  <c:v>0.16400000000000001</c:v>
                </c:pt>
                <c:pt idx="1">
                  <c:v>0.24</c:v>
                </c:pt>
                <c:pt idx="2">
                  <c:v>5.8000000000000003E-2</c:v>
                </c:pt>
              </c:numCache>
            </c:numRef>
          </c:val>
        </c:ser>
        <c:ser>
          <c:idx val="3"/>
          <c:order val="3"/>
          <c:tx>
            <c:strRef>
              <c:f>Sheet8!$E$1</c:f>
              <c:strCache>
                <c:ptCount val="1"/>
                <c:pt idx="0">
                  <c:v>Not at all</c:v>
                </c:pt>
              </c:strCache>
            </c:strRef>
          </c:tx>
          <c:invertIfNegative val="0"/>
          <c:cat>
            <c:strRef>
              <c:f>Sheet8!$A$2:$A$4</c:f>
              <c:strCache>
                <c:ptCount val="3"/>
                <c:pt idx="0">
                  <c:v>Cantonese</c:v>
                </c:pt>
                <c:pt idx="1">
                  <c:v>Thai</c:v>
                </c:pt>
                <c:pt idx="2">
                  <c:v>Indonesian</c:v>
                </c:pt>
              </c:strCache>
            </c:strRef>
          </c:cat>
          <c:val>
            <c:numRef>
              <c:f>Sheet8!$E$2:$E$4</c:f>
              <c:numCache>
                <c:formatCode>0.0%</c:formatCode>
                <c:ptCount val="3"/>
                <c:pt idx="0">
                  <c:v>0.09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631296"/>
        <c:axId val="102632832"/>
      </c:barChart>
      <c:catAx>
        <c:axId val="102631296"/>
        <c:scaling>
          <c:orientation val="minMax"/>
        </c:scaling>
        <c:delete val="0"/>
        <c:axPos val="b"/>
        <c:majorTickMark val="none"/>
        <c:minorTickMark val="none"/>
        <c:tickLblPos val="nextTo"/>
        <c:crossAx val="102632832"/>
        <c:crosses val="autoZero"/>
        <c:auto val="1"/>
        <c:lblAlgn val="ctr"/>
        <c:lblOffset val="100"/>
        <c:noMultiLvlLbl val="0"/>
      </c:catAx>
      <c:valAx>
        <c:axId val="102632832"/>
        <c:scaling>
          <c:orientation val="minMax"/>
          <c:max val="0.6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102631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731132646880702"/>
          <c:y val="0.35101587452170901"/>
          <c:w val="0.26473995558247498"/>
          <c:h val="0.2423356417797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500142"/>
          </a:xfrm>
          <a:prstGeom prst="rect">
            <a:avLst/>
          </a:prstGeom>
        </p:spPr>
        <p:txBody>
          <a:bodyPr vert="horz" lIns="96451" tIns="48225" rIns="96451" bIns="48225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500142"/>
          </a:xfrm>
          <a:prstGeom prst="rect">
            <a:avLst/>
          </a:prstGeom>
        </p:spPr>
        <p:txBody>
          <a:bodyPr vert="horz" lIns="96451" tIns="48225" rIns="96451" bIns="48225" rtlCol="0"/>
          <a:lstStyle>
            <a:lvl1pPr algn="r">
              <a:defRPr sz="1300"/>
            </a:lvl1pPr>
          </a:lstStyle>
          <a:p>
            <a:fld id="{1C7221A3-F7A7-4BF2-8764-B13C184A0366}" type="datetimeFigureOut">
              <a:rPr lang="en-AU" smtClean="0"/>
              <a:t>2/04/2013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51" tIns="48225" rIns="96451" bIns="48225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705" y="4751348"/>
            <a:ext cx="5501640" cy="4501277"/>
          </a:xfrm>
          <a:prstGeom prst="rect">
            <a:avLst/>
          </a:prstGeom>
        </p:spPr>
        <p:txBody>
          <a:bodyPr vert="horz" lIns="96451" tIns="48225" rIns="96451" bIns="4822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0960"/>
            <a:ext cx="2980055" cy="500142"/>
          </a:xfrm>
          <a:prstGeom prst="rect">
            <a:avLst/>
          </a:prstGeom>
        </p:spPr>
        <p:txBody>
          <a:bodyPr vert="horz" lIns="96451" tIns="48225" rIns="96451" bIns="48225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5404" y="9500960"/>
            <a:ext cx="2980055" cy="500142"/>
          </a:xfrm>
          <a:prstGeom prst="rect">
            <a:avLst/>
          </a:prstGeom>
        </p:spPr>
        <p:txBody>
          <a:bodyPr vert="horz" lIns="96451" tIns="48225" rIns="96451" bIns="48225" rtlCol="0" anchor="b"/>
          <a:lstStyle>
            <a:lvl1pPr algn="r">
              <a:defRPr sz="1300"/>
            </a:lvl1pPr>
          </a:lstStyle>
          <a:p>
            <a:fld id="{89FB2559-2550-4991-938C-0D07D2C88CA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8628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B2559-2550-4991-938C-0D07D2C88CA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2905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B2559-2550-4991-938C-0D07D2C88CA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5413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Sydney’s CALD Communities in 2011: Using the Census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Case studies: 2 local government areas (LGAs) – City of Sydney &amp; Auburn City Council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Established</a:t>
            </a:r>
            <a:r>
              <a:rPr lang="en-AU" dirty="0" smtClean="0"/>
              <a:t> culturally &amp; linguistically diverse communities (CALD):</a:t>
            </a:r>
          </a:p>
          <a:p>
            <a:pPr>
              <a:buFontTx/>
              <a:buChar char="-"/>
            </a:pPr>
            <a:r>
              <a:rPr lang="en-AU" dirty="0" smtClean="0"/>
              <a:t>Speakers of Arabic (Auburn) and Cantonese (Sydney)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Emerging</a:t>
            </a:r>
            <a:r>
              <a:rPr lang="en-AU" dirty="0" smtClean="0"/>
              <a:t> CALD communities:</a:t>
            </a:r>
          </a:p>
          <a:p>
            <a:pPr marL="0" indent="0">
              <a:buNone/>
            </a:pPr>
            <a:r>
              <a:rPr lang="en-AU" dirty="0" smtClean="0"/>
              <a:t>-  Speakers of Nepali (Auburn) and Thai (Sydney)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78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158741"/>
              </p:ext>
            </p:extLst>
          </p:nvPr>
        </p:nvGraphicFramePr>
        <p:xfrm>
          <a:off x="0" y="430887"/>
          <a:ext cx="9167883" cy="601027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981200"/>
                <a:gridCol w="1524000"/>
                <a:gridCol w="1531106"/>
                <a:gridCol w="1545763"/>
                <a:gridCol w="2585814"/>
              </a:tblGrid>
              <a:tr h="838200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smtClean="0">
                          <a:effectLst/>
                        </a:rPr>
                        <a:t>Language</a:t>
                      </a:r>
                      <a:endParaRPr lang="en-AU" sz="2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smtClean="0">
                          <a:effectLst/>
                        </a:rPr>
                        <a:t># of arrivals 1991 </a:t>
                      </a:r>
                      <a:r>
                        <a:rPr lang="en-AU" sz="2200" u="none" strike="noStrike" dirty="0">
                          <a:effectLst/>
                        </a:rPr>
                        <a:t>- 2000</a:t>
                      </a:r>
                      <a:endParaRPr lang="en-AU" sz="2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smtClean="0">
                          <a:effectLst/>
                        </a:rPr>
                        <a:t># of arrivals</a:t>
                      </a:r>
                      <a:r>
                        <a:rPr lang="en-AU" sz="2200" u="none" strike="noStrike" baseline="0" dirty="0" smtClean="0">
                          <a:effectLst/>
                        </a:rPr>
                        <a:t> </a:t>
                      </a:r>
                      <a:r>
                        <a:rPr lang="en-AU" sz="2200" u="none" strike="noStrike" dirty="0" smtClean="0">
                          <a:effectLst/>
                        </a:rPr>
                        <a:t>2001-2011</a:t>
                      </a:r>
                      <a:endParaRPr lang="en-AU" sz="2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baseline="0" dirty="0" smtClean="0">
                          <a:effectLst/>
                        </a:rPr>
                        <a:t>Total </a:t>
                      </a:r>
                      <a:r>
                        <a:rPr lang="en-AU" sz="2200" u="none" strike="noStrike" dirty="0" smtClean="0">
                          <a:effectLst/>
                        </a:rPr>
                        <a:t>Population</a:t>
                      </a:r>
                      <a:endParaRPr lang="en-AU" sz="2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smtClean="0">
                          <a:effectLst/>
                        </a:rPr>
                        <a:t>% that arrived 2001-2011</a:t>
                      </a:r>
                      <a:endParaRPr lang="en-AU" sz="2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Shona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1,338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1,564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85.5%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Nepali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1,269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12,893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15,548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82.9%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Gujarati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1,230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9,210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13,021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70.7%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Malayalam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522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3,506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5,016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69.9%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err="1">
                          <a:solidFill>
                            <a:sysClr val="windowText" lastClr="000000"/>
                          </a:solidFill>
                          <a:effectLst/>
                        </a:rPr>
                        <a:t>Hazaraghi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250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1,570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2,286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68.7%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 err="1">
                          <a:solidFill>
                            <a:sysClr val="windowText" lastClr="000000"/>
                          </a:solidFill>
                          <a:effectLst/>
                        </a:rPr>
                        <a:t>Dinka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54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1,235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1,806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68.4%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9683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Telugu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1,083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4,501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6,677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67.4%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Afrikaans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885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2,665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4,494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59.3%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Marathi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790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2,467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4,234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58.3%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Punjabi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3,044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10,490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18,724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56.0%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Malay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222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1,147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2,061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55.7%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Bengali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4,190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11,412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20,575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55.5%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Thai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2,363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6,862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13,611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50.4%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Mandarin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27,754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61,158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133,889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45.7%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789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Urdu</a:t>
                      </a:r>
                      <a:endParaRPr lang="en-AU" sz="2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2,942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7,336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>
                          <a:effectLst/>
                        </a:rPr>
                        <a:t>16,818</a:t>
                      </a:r>
                      <a:endParaRPr lang="en-AU" sz="2200" b="1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43.6%</a:t>
                      </a:r>
                      <a:endParaRPr lang="en-AU" sz="2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" y="0"/>
            <a:ext cx="8839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b="1" dirty="0" smtClean="0"/>
              <a:t>Year of Arrival in Australia for language groups across Greater Sydney</a:t>
            </a:r>
            <a:endParaRPr lang="en-AU" sz="2200" b="1" dirty="0"/>
          </a:p>
        </p:txBody>
      </p:sp>
      <p:sp>
        <p:nvSpPr>
          <p:cNvPr id="5" name="Rectangle 4"/>
          <p:cNvSpPr/>
          <p:nvPr/>
        </p:nvSpPr>
        <p:spPr>
          <a:xfrm>
            <a:off x="533400" y="6488668"/>
            <a:ext cx="20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Source</a:t>
            </a:r>
            <a:r>
              <a:rPr lang="en-US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29790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00"/>
            <a:ext cx="891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600" b="1" dirty="0">
                <a:solidFill>
                  <a:srgbClr val="FF0000"/>
                </a:solidFill>
              </a:rPr>
              <a:t>Individual pre-tax income.</a:t>
            </a:r>
            <a:r>
              <a:rPr lang="en-AU" sz="1600" b="1" dirty="0"/>
              <a:t> Low Income: </a:t>
            </a:r>
            <a:r>
              <a:rPr lang="en-AU" sz="1600" dirty="0"/>
              <a:t>Negative income to $399 per week; </a:t>
            </a:r>
            <a:r>
              <a:rPr lang="en-AU" sz="1600" b="1" dirty="0"/>
              <a:t>Lower-Middle Income: </a:t>
            </a:r>
            <a:r>
              <a:rPr lang="en-AU" sz="1600" dirty="0"/>
              <a:t>$400 to $999 per week; </a:t>
            </a:r>
            <a:r>
              <a:rPr lang="en-AU" sz="1600" b="1" dirty="0"/>
              <a:t>Upper-Middle Income: </a:t>
            </a:r>
            <a:r>
              <a:rPr lang="en-AU" sz="1600" dirty="0"/>
              <a:t>$1,000 to $1,499 per week; </a:t>
            </a:r>
            <a:r>
              <a:rPr lang="en-AU" sz="1600" b="1" dirty="0" smtClean="0"/>
              <a:t>High </a:t>
            </a:r>
            <a:r>
              <a:rPr lang="en-AU" sz="1600" b="1" dirty="0"/>
              <a:t>income: </a:t>
            </a:r>
            <a:r>
              <a:rPr lang="en-AU" sz="1600" dirty="0"/>
              <a:t>$1,500 to over $2,000 per </a:t>
            </a:r>
            <a:r>
              <a:rPr lang="en-AU" sz="1600" dirty="0" smtClean="0"/>
              <a:t>week. </a:t>
            </a:r>
            <a:r>
              <a:rPr lang="en-AU" sz="1600" b="1" dirty="0" smtClean="0"/>
              <a:t>Note: </a:t>
            </a:r>
            <a:r>
              <a:rPr lang="en-AU" sz="1600" dirty="0" smtClean="0"/>
              <a:t>Individuals that did not state their income were excluded from study. </a:t>
            </a:r>
            <a:r>
              <a:rPr lang="en-US" sz="1600" b="1" dirty="0"/>
              <a:t>Source</a:t>
            </a:r>
            <a:r>
              <a:rPr lang="en-US" sz="1600" dirty="0"/>
              <a:t>: ABS (2012a)</a:t>
            </a:r>
          </a:p>
          <a:p>
            <a:endParaRPr lang="en-AU" sz="1600" b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516541"/>
              </p:ext>
            </p:extLst>
          </p:nvPr>
        </p:nvGraphicFramePr>
        <p:xfrm>
          <a:off x="76200" y="609600"/>
          <a:ext cx="47244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20798" y="97809"/>
            <a:ext cx="3226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b="1" dirty="0" smtClean="0"/>
              <a:t>Income – City of Sydney</a:t>
            </a:r>
            <a:endParaRPr lang="en-AU" sz="2400" b="1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5368730"/>
              </p:ext>
            </p:extLst>
          </p:nvPr>
        </p:nvGraphicFramePr>
        <p:xfrm>
          <a:off x="4724400" y="685800"/>
          <a:ext cx="4361028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374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985200"/>
              </p:ext>
            </p:extLst>
          </p:nvPr>
        </p:nvGraphicFramePr>
        <p:xfrm>
          <a:off x="0" y="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76200" y="5715000"/>
            <a:ext cx="891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600" b="1" dirty="0">
                <a:solidFill>
                  <a:srgbClr val="FF0000"/>
                </a:solidFill>
              </a:rPr>
              <a:t>Individual pre-tax income.</a:t>
            </a:r>
            <a:r>
              <a:rPr lang="en-AU" sz="1600" b="1" dirty="0"/>
              <a:t> Low Income: </a:t>
            </a:r>
            <a:r>
              <a:rPr lang="en-AU" sz="1600" dirty="0"/>
              <a:t>Negative income to $399 per week; </a:t>
            </a:r>
            <a:r>
              <a:rPr lang="en-AU" sz="1600" b="1" dirty="0"/>
              <a:t>Lower-Middle Income: </a:t>
            </a:r>
            <a:r>
              <a:rPr lang="en-AU" sz="1600" dirty="0"/>
              <a:t>$400 to $999 per week; </a:t>
            </a:r>
            <a:r>
              <a:rPr lang="en-AU" sz="1600" b="1" dirty="0"/>
              <a:t>Upper-Middle Income: </a:t>
            </a:r>
            <a:r>
              <a:rPr lang="en-AU" sz="1600" dirty="0"/>
              <a:t>$1,000 to $1,499 per week; </a:t>
            </a:r>
            <a:r>
              <a:rPr lang="en-AU" sz="1600" b="1" dirty="0" smtClean="0"/>
              <a:t>High </a:t>
            </a:r>
            <a:r>
              <a:rPr lang="en-AU" sz="1600" b="1" dirty="0"/>
              <a:t>income: </a:t>
            </a:r>
            <a:r>
              <a:rPr lang="en-AU" sz="1600" dirty="0"/>
              <a:t>$1,500 to over $2,000 per </a:t>
            </a:r>
            <a:r>
              <a:rPr lang="en-AU" sz="1600" dirty="0" smtClean="0"/>
              <a:t>week. </a:t>
            </a:r>
            <a:r>
              <a:rPr lang="en-AU" sz="1600" b="1" dirty="0" smtClean="0"/>
              <a:t>Note: </a:t>
            </a:r>
            <a:r>
              <a:rPr lang="en-AU" sz="1600" dirty="0" smtClean="0"/>
              <a:t>Individuals that did not state their income were excluded from study. </a:t>
            </a:r>
            <a:r>
              <a:rPr lang="en-US" sz="1600" b="1" dirty="0"/>
              <a:t>Source</a:t>
            </a:r>
            <a:r>
              <a:rPr lang="en-US" sz="1600" dirty="0"/>
              <a:t>: ABS (2012a)</a:t>
            </a:r>
          </a:p>
          <a:p>
            <a:endParaRPr lang="en-AU" sz="1600" b="1" dirty="0"/>
          </a:p>
        </p:txBody>
      </p:sp>
    </p:spTree>
    <p:extLst>
      <p:ext uri="{BB962C8B-B14F-4D97-AF65-F5344CB8AC3E}">
        <p14:creationId xmlns:p14="http://schemas.microsoft.com/office/powerpoint/2010/main" val="174695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1289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 smtClean="0"/>
              <a:t>English proficiency – “how well do you speak English?”</a:t>
            </a:r>
            <a:endParaRPr lang="en-AU" sz="2400" b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3385323"/>
              </p:ext>
            </p:extLst>
          </p:nvPr>
        </p:nvGraphicFramePr>
        <p:xfrm>
          <a:off x="0" y="533400"/>
          <a:ext cx="49530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059941"/>
              </p:ext>
            </p:extLst>
          </p:nvPr>
        </p:nvGraphicFramePr>
        <p:xfrm>
          <a:off x="4953000" y="533400"/>
          <a:ext cx="38862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5"/>
          <p:cNvSpPr/>
          <p:nvPr/>
        </p:nvSpPr>
        <p:spPr>
          <a:xfrm>
            <a:off x="3276600" y="6400800"/>
            <a:ext cx="20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Source</a:t>
            </a:r>
            <a:r>
              <a:rPr lang="en-US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187884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Alternative approaches to Census research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Different time scale – using Time Series data to describe patterns &amp; trends from 2001-2011.</a:t>
            </a:r>
          </a:p>
          <a:p>
            <a:r>
              <a:rPr lang="en-AU" dirty="0" smtClean="0"/>
              <a:t>Different geographic scale – focusing on Sydney/Australia as a whole; using data for mesh blocks/SA1s for information on smaller scale</a:t>
            </a:r>
          </a:p>
          <a:p>
            <a:r>
              <a:rPr lang="en-AU" dirty="0" smtClean="0"/>
              <a:t>Other demographic variables: family composition, disability, industry of occupation, method &amp; distance of transport etc.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0621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Limitations to the Census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/>
          </a:bodyPr>
          <a:lstStyle/>
          <a:p>
            <a:r>
              <a:rPr lang="en-AU" dirty="0" smtClean="0"/>
              <a:t>Incomplete data – prevalence of ‘not stated’ or ‘inadequately described’ in some categories</a:t>
            </a:r>
          </a:p>
          <a:p>
            <a:r>
              <a:rPr lang="en-AU" dirty="0" smtClean="0"/>
              <a:t>Subjective interpretation of questions</a:t>
            </a:r>
          </a:p>
          <a:p>
            <a:r>
              <a:rPr lang="en-AU" dirty="0" smtClean="0"/>
              <a:t>Suspicion </a:t>
            </a:r>
            <a:r>
              <a:rPr lang="en-AU" dirty="0"/>
              <a:t>of </a:t>
            </a:r>
            <a:r>
              <a:rPr lang="en-AU" dirty="0" smtClean="0"/>
              <a:t>official data collection &amp; </a:t>
            </a:r>
            <a:r>
              <a:rPr lang="en-AU" dirty="0"/>
              <a:t>perceived confidentiality </a:t>
            </a:r>
            <a:r>
              <a:rPr lang="en-AU" dirty="0" smtClean="0"/>
              <a:t>issues</a:t>
            </a:r>
          </a:p>
          <a:p>
            <a:r>
              <a:rPr lang="en-AU" dirty="0" smtClean="0"/>
              <a:t>Need to request non-English questionnaires</a:t>
            </a:r>
            <a:endParaRPr lang="en-AU" dirty="0"/>
          </a:p>
          <a:p>
            <a:r>
              <a:rPr lang="en-AU" dirty="0" smtClean="0"/>
              <a:t>Assumption of honest information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5287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Alternative data sources - DIAC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AU" b="1" dirty="0" smtClean="0"/>
              <a:t>Continuous Survey of Australia’s Migrants (CSAM):</a:t>
            </a:r>
            <a:r>
              <a:rPr lang="en-AU" dirty="0" smtClean="0"/>
              <a:t> ongoing, surveying every 6 months since April 2009, data available for 2009-2011.</a:t>
            </a:r>
          </a:p>
          <a:p>
            <a:r>
              <a:rPr lang="en-AU" b="1" dirty="0" smtClean="0"/>
              <a:t>Longitudinal </a:t>
            </a:r>
            <a:r>
              <a:rPr lang="en-AU" b="1" dirty="0"/>
              <a:t>Survey of </a:t>
            </a:r>
            <a:r>
              <a:rPr lang="en-AU" b="1" dirty="0" smtClean="0"/>
              <a:t>Immigrants </a:t>
            </a:r>
            <a:r>
              <a:rPr lang="en-AU" b="1" dirty="0"/>
              <a:t>in Australia (LSIA):</a:t>
            </a:r>
            <a:r>
              <a:rPr lang="en-AU" dirty="0"/>
              <a:t> three cohorts of migrants from 1993-1995, 1999-2000 and </a:t>
            </a:r>
            <a:r>
              <a:rPr lang="en-AU" dirty="0" smtClean="0"/>
              <a:t>2004-2005</a:t>
            </a:r>
          </a:p>
          <a:p>
            <a:r>
              <a:rPr lang="en-AU" dirty="0" smtClean="0"/>
              <a:t>LSIA 1 &amp; 2 featured humanitarian visa applicants, LSIA 3 &amp; CSAM limited to skilled &amp; family visas </a:t>
            </a:r>
          </a:p>
          <a:p>
            <a:r>
              <a:rPr lang="en-AU" dirty="0" smtClean="0"/>
              <a:t>Humanitarian applicants featured in 2011 DIAC commissioned report: </a:t>
            </a:r>
            <a:r>
              <a:rPr lang="en-AU" b="1" dirty="0" smtClean="0"/>
              <a:t>Australian Survey Research (2011) </a:t>
            </a:r>
            <a:r>
              <a:rPr lang="en-AU" b="1" i="1" dirty="0" smtClean="0"/>
              <a:t>Settlement Outcomes of New Arrivals</a:t>
            </a:r>
            <a:r>
              <a:rPr lang="en-AU" b="1" dirty="0" smtClean="0"/>
              <a:t>, DIAC: Canberra.</a:t>
            </a:r>
          </a:p>
        </p:txBody>
      </p:sp>
    </p:spTree>
    <p:extLst>
      <p:ext uri="{BB962C8B-B14F-4D97-AF65-F5344CB8AC3E}">
        <p14:creationId xmlns:p14="http://schemas.microsoft.com/office/powerpoint/2010/main" val="135088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118331"/>
              </p:ext>
            </p:extLst>
          </p:nvPr>
        </p:nvGraphicFramePr>
        <p:xfrm>
          <a:off x="381000" y="998041"/>
          <a:ext cx="8382000" cy="4972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1524000"/>
                <a:gridCol w="1371600"/>
              </a:tblGrid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Reasons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Cohort 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Cohort 2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Better employment</a:t>
                      </a:r>
                      <a:r>
                        <a:rPr lang="en-AU" baseline="0" dirty="0" smtClean="0"/>
                        <a:t> opportunities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22%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27%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To</a:t>
                      </a:r>
                      <a:r>
                        <a:rPr lang="en-AU" baseline="0" dirty="0" smtClean="0"/>
                        <a:t> join family/relatives in Australia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46%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41%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To get</a:t>
                      </a:r>
                      <a:r>
                        <a:rPr lang="en-AU" baseline="0" dirty="0" smtClean="0"/>
                        <a:t> married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19%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15%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To undertake</a:t>
                      </a:r>
                      <a:r>
                        <a:rPr lang="en-AU" baseline="0" dirty="0" smtClean="0"/>
                        <a:t> studies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8%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9%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Better future for family in Australia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42%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52%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Other aspects,</a:t>
                      </a:r>
                      <a:r>
                        <a:rPr lang="en-AU" baseline="0" dirty="0" smtClean="0"/>
                        <a:t> </a:t>
                      </a:r>
                      <a:r>
                        <a:rPr lang="en-AU" baseline="0" dirty="0" err="1" smtClean="0"/>
                        <a:t>eg</a:t>
                      </a:r>
                      <a:r>
                        <a:rPr lang="en-AU" baseline="0" dirty="0" smtClean="0"/>
                        <a:t>. lifestyle, climate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36%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50%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Lack of employment</a:t>
                      </a:r>
                      <a:r>
                        <a:rPr lang="en-AU" baseline="0" dirty="0" smtClean="0"/>
                        <a:t> in former country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6%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7%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Dislike</a:t>
                      </a:r>
                      <a:r>
                        <a:rPr lang="en-AU" baseline="0" dirty="0" smtClean="0"/>
                        <a:t> of economic conditions in former country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13%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17%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Dislike of social conditions in former</a:t>
                      </a:r>
                      <a:r>
                        <a:rPr lang="en-AU" baseline="0" dirty="0" smtClean="0"/>
                        <a:t> country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14%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16%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Escape</a:t>
                      </a:r>
                      <a:r>
                        <a:rPr lang="en-AU" baseline="0" dirty="0" smtClean="0"/>
                        <a:t> war or political situation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16%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12%</a:t>
                      </a:r>
                      <a:endParaRPr lang="en-AU" dirty="0"/>
                    </a:p>
                  </a:txBody>
                  <a:tcPr/>
                </a:tc>
              </a:tr>
              <a:tr h="414346">
                <a:tc>
                  <a:txBody>
                    <a:bodyPr/>
                    <a:lstStyle/>
                    <a:p>
                      <a:r>
                        <a:rPr lang="en-AU" dirty="0" smtClean="0"/>
                        <a:t>Other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4%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8%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" y="228600"/>
            <a:ext cx="8839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 smtClean="0"/>
              <a:t>LSIA data for Cohort 1 (</a:t>
            </a:r>
            <a:r>
              <a:rPr lang="en-AU" sz="2300" b="1" dirty="0" smtClean="0"/>
              <a:t>1993-94</a:t>
            </a:r>
            <a:r>
              <a:rPr lang="en-AU" sz="2300" dirty="0" smtClean="0"/>
              <a:t>) &amp; Cohort 2 (</a:t>
            </a:r>
            <a:r>
              <a:rPr lang="en-AU" sz="2300" b="1" dirty="0" smtClean="0"/>
              <a:t>1999-2000</a:t>
            </a:r>
            <a:r>
              <a:rPr lang="en-AU" sz="2300" dirty="0" smtClean="0"/>
              <a:t>): Reasons for migrating to Australia (more than one reason could be given)</a:t>
            </a:r>
            <a:endParaRPr lang="en-AU" sz="23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6096000"/>
            <a:ext cx="8458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b="1" dirty="0" smtClean="0"/>
              <a:t>Source</a:t>
            </a:r>
            <a:r>
              <a:rPr lang="en-AU" sz="2100" dirty="0" smtClean="0"/>
              <a:t>: Richardson, Miller-Lewis et. al. (2002), p.13.</a:t>
            </a:r>
            <a:endParaRPr lang="en-AU" sz="2100" dirty="0"/>
          </a:p>
        </p:txBody>
      </p:sp>
    </p:spTree>
    <p:extLst>
      <p:ext uri="{BB962C8B-B14F-4D97-AF65-F5344CB8AC3E}">
        <p14:creationId xmlns:p14="http://schemas.microsoft.com/office/powerpoint/2010/main" val="88190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§"/>
            </a:pPr>
            <a:r>
              <a:rPr lang="en-AU" sz="2000" dirty="0" smtClean="0"/>
              <a:t>Australian </a:t>
            </a:r>
            <a:r>
              <a:rPr lang="en-AU" sz="2000" dirty="0"/>
              <a:t>Bureau of Statistics (</a:t>
            </a:r>
            <a:r>
              <a:rPr lang="en-AU" sz="2000" dirty="0" smtClean="0"/>
              <a:t>2012a)</a:t>
            </a:r>
            <a:r>
              <a:rPr lang="en-AU" sz="2000" dirty="0"/>
              <a:t>, ‘Sydney (C)’ and ‘Auburn (C)’, </a:t>
            </a:r>
            <a:r>
              <a:rPr lang="en-AU" sz="2000" i="1" dirty="0"/>
              <a:t>2011 Census of Population and Housing</a:t>
            </a:r>
            <a:r>
              <a:rPr lang="en-AU" sz="2000" dirty="0"/>
              <a:t>, tables generated for topics listed below using </a:t>
            </a:r>
            <a:r>
              <a:rPr lang="en-AU" sz="2000" dirty="0" err="1"/>
              <a:t>TableBuilder</a:t>
            </a:r>
            <a:r>
              <a:rPr lang="en-AU" sz="2000" dirty="0"/>
              <a:t> program, cat. no. 2031.0, accessed August-November 2012, &lt;https://</a:t>
            </a:r>
            <a:r>
              <a:rPr lang="en-AU" sz="2000" dirty="0" smtClean="0"/>
              <a:t>www.censusdata.abs.gov.au/webapi/jsf/login.xhtml&gt;</a:t>
            </a:r>
          </a:p>
          <a:p>
            <a:pPr>
              <a:buFontTx/>
              <a:buChar char="-"/>
            </a:pPr>
            <a:r>
              <a:rPr lang="en-AU" sz="2000" i="1" dirty="0" smtClean="0"/>
              <a:t>Language Spoken at Home by Place of Usual Residence</a:t>
            </a:r>
          </a:p>
          <a:p>
            <a:pPr>
              <a:buFontTx/>
              <a:buChar char="-"/>
            </a:pPr>
            <a:r>
              <a:rPr lang="en-AU" sz="2000" i="1" dirty="0" smtClean="0"/>
              <a:t>Language </a:t>
            </a:r>
            <a:r>
              <a:rPr lang="en-AU" sz="2000" i="1" dirty="0"/>
              <a:t>Spoken at Home by Age by Place of Usual </a:t>
            </a:r>
            <a:r>
              <a:rPr lang="en-AU" sz="2000" i="1" dirty="0" smtClean="0"/>
              <a:t>Residence</a:t>
            </a:r>
          </a:p>
          <a:p>
            <a:pPr>
              <a:buFontTx/>
              <a:buChar char="-"/>
            </a:pPr>
            <a:r>
              <a:rPr lang="en-AU" sz="2000" i="1" dirty="0" smtClean="0"/>
              <a:t>Language </a:t>
            </a:r>
            <a:r>
              <a:rPr lang="en-AU" sz="2000" i="1" dirty="0"/>
              <a:t>Spoken at Home by </a:t>
            </a:r>
            <a:r>
              <a:rPr lang="en-AU" sz="2000" i="1" dirty="0" smtClean="0"/>
              <a:t>Total Personal Weekly Income by </a:t>
            </a:r>
            <a:r>
              <a:rPr lang="en-AU" sz="2000" i="1" dirty="0"/>
              <a:t>Place of Usual </a:t>
            </a:r>
            <a:r>
              <a:rPr lang="en-AU" sz="2000" i="1" dirty="0" smtClean="0"/>
              <a:t>Residence</a:t>
            </a:r>
          </a:p>
          <a:p>
            <a:pPr>
              <a:buFontTx/>
              <a:buChar char="-"/>
            </a:pPr>
            <a:r>
              <a:rPr lang="en-AU" sz="2000" i="1" dirty="0"/>
              <a:t>Language Spoken at Home by English Proficiency by Place of Usual Residence</a:t>
            </a:r>
          </a:p>
          <a:p>
            <a:pPr lvl="0">
              <a:buFontTx/>
              <a:buChar char="-"/>
            </a:pPr>
            <a:r>
              <a:rPr lang="en-AU" sz="2000" i="1" dirty="0" smtClean="0"/>
              <a:t>Language </a:t>
            </a:r>
            <a:r>
              <a:rPr lang="en-AU" sz="2000" i="1" dirty="0"/>
              <a:t>Spoken at Home by Year of Arrival in Australia by Place of Usual </a:t>
            </a:r>
            <a:r>
              <a:rPr lang="en-AU" sz="2000" i="1" dirty="0" smtClean="0"/>
              <a:t>Residence</a:t>
            </a:r>
          </a:p>
          <a:p>
            <a:pPr lvl="0">
              <a:buFontTx/>
              <a:buChar char="-"/>
            </a:pPr>
            <a:r>
              <a:rPr lang="en-AU" sz="2000" i="1" dirty="0" smtClean="0"/>
              <a:t>Tenure </a:t>
            </a:r>
            <a:r>
              <a:rPr lang="en-AU" sz="2000" i="1" dirty="0"/>
              <a:t>Type by Place of Usual </a:t>
            </a:r>
            <a:r>
              <a:rPr lang="en-AU" sz="2000" i="1" dirty="0" smtClean="0"/>
              <a:t>Residence</a:t>
            </a:r>
          </a:p>
          <a:p>
            <a:pPr lvl="0">
              <a:buFontTx/>
              <a:buChar char="-"/>
            </a:pPr>
            <a:r>
              <a:rPr lang="en-AU" sz="2000" i="1" dirty="0" smtClean="0"/>
              <a:t>Landlord </a:t>
            </a:r>
            <a:r>
              <a:rPr lang="en-AU" sz="2000" i="1" dirty="0"/>
              <a:t>Type by Place of Usual </a:t>
            </a:r>
            <a:r>
              <a:rPr lang="en-AU" sz="2000" i="1" dirty="0" smtClean="0"/>
              <a:t>Residence</a:t>
            </a:r>
          </a:p>
          <a:p>
            <a:pPr>
              <a:buFont typeface="Wingdings" charset="2"/>
              <a:buChar char="§"/>
            </a:pPr>
            <a:r>
              <a:rPr lang="en-AU" sz="2000" dirty="0"/>
              <a:t>Australian Bureau of Statistics (</a:t>
            </a:r>
            <a:r>
              <a:rPr lang="en-AU" sz="2000" dirty="0" smtClean="0"/>
              <a:t>2012b)</a:t>
            </a:r>
            <a:r>
              <a:rPr lang="en-AU" sz="2000" dirty="0"/>
              <a:t>, </a:t>
            </a:r>
            <a:r>
              <a:rPr lang="en-AU" sz="2000" i="1" dirty="0" err="1" smtClean="0"/>
              <a:t>TableBuilder</a:t>
            </a:r>
            <a:r>
              <a:rPr lang="en-AU" sz="2000" dirty="0" smtClean="0"/>
              <a:t>, website, viewed 12 March 2013, </a:t>
            </a:r>
            <a:r>
              <a:rPr lang="en-AU" sz="2000" dirty="0"/>
              <a:t>&lt;https://</a:t>
            </a:r>
            <a:r>
              <a:rPr lang="en-AU" sz="2000" dirty="0" smtClean="0"/>
              <a:t>www.censusdata.abs.gov.au/webapi/jsf/login.xhtml&gt;</a:t>
            </a:r>
          </a:p>
          <a:p>
            <a:pPr>
              <a:buFont typeface="Wingdings" charset="2"/>
              <a:buChar char="§"/>
            </a:pPr>
            <a:r>
              <a:rPr lang="en-AU" sz="2000" dirty="0"/>
              <a:t>Australian Survey Research (2011) </a:t>
            </a:r>
            <a:r>
              <a:rPr lang="en-AU" sz="2000" i="1" dirty="0"/>
              <a:t>Settlement Outcomes of New Arrivals</a:t>
            </a:r>
            <a:r>
              <a:rPr lang="en-AU" sz="2000" dirty="0"/>
              <a:t>, DIAC: Canberra</a:t>
            </a:r>
            <a:r>
              <a:rPr lang="en-AU" sz="2000" dirty="0" smtClean="0"/>
              <a:t>.</a:t>
            </a:r>
          </a:p>
          <a:p>
            <a:pPr>
              <a:buFont typeface="Wingdings" charset="2"/>
              <a:buChar char="§"/>
            </a:pPr>
            <a:r>
              <a:rPr lang="en-AU" sz="2000" dirty="0"/>
              <a:t>Richardson, </a:t>
            </a:r>
            <a:r>
              <a:rPr lang="en-AU" sz="2000" dirty="0" smtClean="0"/>
              <a:t>S., Miller</a:t>
            </a:r>
            <a:r>
              <a:rPr lang="en-AU" sz="2000" dirty="0"/>
              <a:t>-</a:t>
            </a:r>
            <a:r>
              <a:rPr lang="en-AU" sz="2000" dirty="0" smtClean="0"/>
              <a:t>Lewis, L., Ngo, P. and </a:t>
            </a:r>
            <a:r>
              <a:rPr lang="en-AU" sz="2000" dirty="0" err="1" smtClean="0"/>
              <a:t>Illsey</a:t>
            </a:r>
            <a:r>
              <a:rPr lang="en-AU" sz="2000" dirty="0" smtClean="0"/>
              <a:t>, D. (</a:t>
            </a:r>
            <a:r>
              <a:rPr lang="en-AU" sz="2000" dirty="0"/>
              <a:t>2002), </a:t>
            </a:r>
            <a:r>
              <a:rPr lang="en-AU" sz="2000" i="1" dirty="0"/>
              <a:t>The Settlement Experience of Migrants: A comparison of Wave One of LSIA 1 and LSIA 2, </a:t>
            </a:r>
            <a:r>
              <a:rPr lang="en-AU" sz="2000" dirty="0"/>
              <a:t>DIMIA: Canberra</a:t>
            </a:r>
            <a:r>
              <a:rPr lang="en-AU" sz="2000" dirty="0" smtClean="0"/>
              <a:t>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12871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600" y="60198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Note: </a:t>
            </a:r>
            <a:r>
              <a:rPr lang="en-AU" dirty="0" smtClean="0"/>
              <a:t>Persons who did not state year of arrival were excluded from study</a:t>
            </a:r>
          </a:p>
          <a:p>
            <a:r>
              <a:rPr lang="en-US" b="1" dirty="0"/>
              <a:t>Source</a:t>
            </a:r>
            <a:r>
              <a:rPr lang="en-US" dirty="0"/>
              <a:t>: ABS (</a:t>
            </a:r>
            <a:r>
              <a:rPr lang="en-US" dirty="0" smtClean="0"/>
              <a:t>2012a)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0706814"/>
              </p:ext>
            </p:extLst>
          </p:nvPr>
        </p:nvGraphicFramePr>
        <p:xfrm>
          <a:off x="228600" y="228600"/>
          <a:ext cx="86106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8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5417453"/>
              </p:ext>
            </p:extLst>
          </p:nvPr>
        </p:nvGraphicFramePr>
        <p:xfrm>
          <a:off x="76200" y="152400"/>
          <a:ext cx="8915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58674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Note: </a:t>
            </a:r>
            <a:r>
              <a:rPr lang="en-AU" dirty="0"/>
              <a:t>Persons who did not state year of arrival were excluded from study</a:t>
            </a:r>
          </a:p>
          <a:p>
            <a:r>
              <a:rPr lang="en-US" b="1" dirty="0"/>
              <a:t>Source</a:t>
            </a:r>
            <a:r>
              <a:rPr lang="en-US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320726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7400" y="1524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Source</a:t>
            </a:r>
            <a:r>
              <a:rPr lang="en-US" sz="2400" dirty="0" smtClean="0">
                <a:solidFill>
                  <a:schemeClr val="bg1"/>
                </a:solidFill>
              </a:rPr>
              <a:t>: ABS (2012b)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4785724"/>
              </p:ext>
            </p:extLst>
          </p:nvPr>
        </p:nvGraphicFramePr>
        <p:xfrm>
          <a:off x="152400" y="228600"/>
          <a:ext cx="86868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" y="5867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Note: </a:t>
            </a:r>
            <a:r>
              <a:rPr lang="en-AU" dirty="0" smtClean="0"/>
              <a:t>Households that did not stated their tenure or landlord type were excluded from study. </a:t>
            </a:r>
            <a:r>
              <a:rPr lang="en-US" b="1" dirty="0"/>
              <a:t>Source</a:t>
            </a:r>
            <a:r>
              <a:rPr lang="en-US" dirty="0"/>
              <a:t>: ABS (2012a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0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1764772"/>
              </p:ext>
            </p:extLst>
          </p:nvPr>
        </p:nvGraphicFramePr>
        <p:xfrm>
          <a:off x="0" y="76200"/>
          <a:ext cx="91440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927800"/>
              </p:ext>
            </p:extLst>
          </p:nvPr>
        </p:nvGraphicFramePr>
        <p:xfrm>
          <a:off x="0" y="2971800"/>
          <a:ext cx="9144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34877" y="6477000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b="1" dirty="0"/>
              <a:t>Note: </a:t>
            </a:r>
            <a:r>
              <a:rPr lang="en-AU" sz="1400" dirty="0" smtClean="0"/>
              <a:t>Individuals that </a:t>
            </a:r>
            <a:r>
              <a:rPr lang="en-AU" sz="1400" dirty="0"/>
              <a:t>did not stated their tenure or landlord type were excluded from study. </a:t>
            </a:r>
            <a:r>
              <a:rPr lang="en-US" sz="1400" b="1" dirty="0"/>
              <a:t>Source</a:t>
            </a:r>
            <a:r>
              <a:rPr lang="en-US" sz="1400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179244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Ways to use/peruse ABS Census data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Scales of difficulty:</a:t>
            </a:r>
          </a:p>
          <a:p>
            <a:pPr>
              <a:buFontTx/>
              <a:buChar char="-"/>
            </a:pPr>
            <a:r>
              <a:rPr lang="en-AU" dirty="0" smtClean="0"/>
              <a:t>Beginners: </a:t>
            </a:r>
            <a:r>
              <a:rPr lang="en-AU" dirty="0" err="1" smtClean="0"/>
              <a:t>Quickstats</a:t>
            </a:r>
            <a:r>
              <a:rPr lang="en-AU" dirty="0" smtClean="0"/>
              <a:t>, Community Profiles, Aust. Bureau of Statistics (ABS) publications.</a:t>
            </a:r>
          </a:p>
          <a:p>
            <a:pPr>
              <a:buFontTx/>
              <a:buChar char="-"/>
            </a:pPr>
            <a:r>
              <a:rPr lang="en-AU" dirty="0" smtClean="0"/>
              <a:t>Intermediate: </a:t>
            </a:r>
            <a:r>
              <a:rPr lang="en-AU" dirty="0" err="1" smtClean="0"/>
              <a:t>Tablebuilder</a:t>
            </a:r>
            <a:r>
              <a:rPr lang="en-AU" dirty="0" smtClean="0"/>
              <a:t> Basic, </a:t>
            </a:r>
            <a:r>
              <a:rPr lang="en-AU" dirty="0" err="1" smtClean="0"/>
              <a:t>Tablebuilder</a:t>
            </a:r>
            <a:r>
              <a:rPr lang="en-AU" dirty="0" smtClean="0"/>
              <a:t> Pro</a:t>
            </a:r>
          </a:p>
          <a:p>
            <a:pPr>
              <a:buFontTx/>
              <a:buChar char="-"/>
            </a:pPr>
            <a:r>
              <a:rPr lang="en-AU" dirty="0" smtClean="0"/>
              <a:t>Advanced: Statistical packages (IBM’s SPSS or freeware PSPP), mapping software (MapInfo)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639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003415"/>
              </p:ext>
            </p:extLst>
          </p:nvPr>
        </p:nvGraphicFramePr>
        <p:xfrm>
          <a:off x="685800" y="1064146"/>
          <a:ext cx="7924800" cy="3322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057400"/>
                <a:gridCol w="2362200"/>
                <a:gridCol w="2590800"/>
              </a:tblGrid>
              <a:tr h="762002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Rank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LGA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# of LOTE speakers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% of</a:t>
                      </a:r>
                      <a:r>
                        <a:rPr lang="en-AU" sz="2200" baseline="0" dirty="0" smtClean="0"/>
                        <a:t> LOTE speakers</a:t>
                      </a:r>
                      <a:endParaRPr lang="en-AU" sz="2200" dirty="0"/>
                    </a:p>
                  </a:txBody>
                  <a:tcPr/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Auburn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52,382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71.0%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2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Fairfield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131,075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69.8%</a:t>
                      </a:r>
                      <a:endParaRPr lang="en-AU" sz="2200" dirty="0"/>
                    </a:p>
                  </a:txBody>
                  <a:tcPr/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3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Canterbury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87,793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63.9%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4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Strathfield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21,408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60.8%</a:t>
                      </a:r>
                      <a:endParaRPr lang="en-AU" sz="2200" dirty="0"/>
                    </a:p>
                  </a:txBody>
                  <a:tcPr/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Burwood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19,187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59.2%</a:t>
                      </a:r>
                      <a:endParaRPr lang="en-AU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25595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Bankstown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99,792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54.7%</a:t>
                      </a:r>
                      <a:endParaRPr lang="en-AU" sz="2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50907"/>
              </p:ext>
            </p:extLst>
          </p:nvPr>
        </p:nvGraphicFramePr>
        <p:xfrm>
          <a:off x="685800" y="4648200"/>
          <a:ext cx="7924800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057400"/>
                <a:gridCol w="2362200"/>
                <a:gridCol w="2590800"/>
              </a:tblGrid>
              <a:tr h="350520"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Blacktown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111,177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36.9%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800" y="2286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RELATIVE PROPORTIONS:</a:t>
            </a:r>
            <a:r>
              <a:rPr lang="en-AU" sz="2400" dirty="0" smtClean="0"/>
              <a:t> Council areas ranked by their proportion of speakers of languages other than English (LOTE)</a:t>
            </a:r>
            <a:endParaRPr lang="en-AU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000303"/>
              </p:ext>
            </p:extLst>
          </p:nvPr>
        </p:nvGraphicFramePr>
        <p:xfrm>
          <a:off x="685800" y="5257800"/>
          <a:ext cx="7924800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057400"/>
                <a:gridCol w="23622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City of Sydney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50,686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29.9%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463688"/>
              </p:ext>
            </p:extLst>
          </p:nvPr>
        </p:nvGraphicFramePr>
        <p:xfrm>
          <a:off x="685800" y="5867400"/>
          <a:ext cx="7924800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057400"/>
                <a:gridCol w="23622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Blue Mountains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3,862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b="0" dirty="0" smtClean="0">
                          <a:solidFill>
                            <a:schemeClr val="tx1"/>
                          </a:solidFill>
                        </a:rPr>
                        <a:t>5.1%</a:t>
                      </a:r>
                      <a:endParaRPr lang="en-A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85800" y="6488668"/>
            <a:ext cx="20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Source</a:t>
            </a:r>
            <a:r>
              <a:rPr lang="en-US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119870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ABSOLUTE VOLUMES: Council areas ranked according to number of people from non-English speaking backgrounds</a:t>
            </a:r>
            <a:endParaRPr lang="en-AU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615110"/>
              </p:ext>
            </p:extLst>
          </p:nvPr>
        </p:nvGraphicFramePr>
        <p:xfrm>
          <a:off x="533400" y="1059601"/>
          <a:ext cx="8153399" cy="5112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0777"/>
                <a:gridCol w="2351942"/>
                <a:gridCol w="2430340"/>
                <a:gridCol w="2430340"/>
              </a:tblGrid>
              <a:tr h="774639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Rank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LGA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# of people</a:t>
                      </a:r>
                      <a:r>
                        <a:rPr lang="en-AU" sz="2200" baseline="0" dirty="0" smtClean="0"/>
                        <a:t> from NESB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% of</a:t>
                      </a:r>
                      <a:r>
                        <a:rPr lang="en-AU" sz="2200" baseline="0" dirty="0" smtClean="0"/>
                        <a:t> people from NESB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Fairfield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131,075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69.8%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2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Blacktown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111,177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36.9%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3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Bankstown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99,792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54.7%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4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Liverpool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89,762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49.8%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Canterbury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87,793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63.9%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6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Parramatta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83,828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50.2%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7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Rockdale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52,899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54.3%</a:t>
                      </a:r>
                      <a:endParaRPr lang="en-AU" sz="2200" dirty="0"/>
                    </a:p>
                  </a:txBody>
                  <a:tcPr/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8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Auburn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52,382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71.0%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9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Sydney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50,686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29.9%</a:t>
                      </a:r>
                      <a:endParaRPr lang="en-AU" sz="2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33796"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10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Holroyd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50,524</a:t>
                      </a:r>
                      <a:endParaRPr lang="en-A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200" dirty="0" smtClean="0"/>
                        <a:t>51.0%</a:t>
                      </a:r>
                      <a:endParaRPr lang="en-AU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3400" y="6488668"/>
            <a:ext cx="20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Source</a:t>
            </a:r>
            <a:r>
              <a:rPr lang="en-US" dirty="0"/>
              <a:t>: ABS (2012a)</a:t>
            </a:r>
          </a:p>
        </p:txBody>
      </p:sp>
    </p:spTree>
    <p:extLst>
      <p:ext uri="{BB962C8B-B14F-4D97-AF65-F5344CB8AC3E}">
        <p14:creationId xmlns:p14="http://schemas.microsoft.com/office/powerpoint/2010/main" val="336982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</TotalTime>
  <Words>1260</Words>
  <Application>Microsoft Office PowerPoint</Application>
  <PresentationFormat>On-screen Show (4:3)</PresentationFormat>
  <Paragraphs>270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Sydney’s CALD Communities in 2011: Using the Census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Ways to use/peruse ABS Census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Alternative approaches to Census research</vt:lpstr>
      <vt:lpstr>Limitations to the Census</vt:lpstr>
      <vt:lpstr>Alternative data sources - DIAC</vt:lpstr>
      <vt:lpstr>PowerPoint Presentation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</dc:creator>
  <cp:lastModifiedBy>Matt</cp:lastModifiedBy>
  <cp:revision>82</cp:revision>
  <cp:lastPrinted>2013-03-14T03:43:27Z</cp:lastPrinted>
  <dcterms:created xsi:type="dcterms:W3CDTF">2006-08-16T00:00:00Z</dcterms:created>
  <dcterms:modified xsi:type="dcterms:W3CDTF">2013-04-02T01:48:13Z</dcterms:modified>
</cp:coreProperties>
</file>